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91" r:id="rId5"/>
    <p:sldId id="266" r:id="rId6"/>
    <p:sldId id="267" r:id="rId7"/>
    <p:sldId id="268" r:id="rId8"/>
    <p:sldId id="275" r:id="rId9"/>
    <p:sldId id="276" r:id="rId10"/>
    <p:sldId id="277" r:id="rId11"/>
    <p:sldId id="292" r:id="rId12"/>
    <p:sldId id="293" r:id="rId13"/>
    <p:sldId id="294" r:id="rId14"/>
    <p:sldId id="281" r:id="rId15"/>
    <p:sldId id="295" r:id="rId16"/>
    <p:sldId id="296" r:id="rId17"/>
    <p:sldId id="297" r:id="rId18"/>
    <p:sldId id="298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79065F6-3CE3-42AE-A3DE-7708CA2E953B}" v="4" dt="2025-09-12T19:06:57.65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826" autoAdjust="0"/>
    <p:restoredTop sz="86398" autoAdjust="0"/>
  </p:normalViewPr>
  <p:slideViewPr>
    <p:cSldViewPr>
      <p:cViewPr varScale="1">
        <p:scale>
          <a:sx n="87" d="100"/>
          <a:sy n="87" d="100"/>
        </p:scale>
        <p:origin x="1902" y="30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microsoft.com/office/2016/11/relationships/changesInfo" Target="changesInfos/changesInfo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ick Ellis" userId="34733777bcd88155" providerId="LiveId" clId="{DFCCE5EE-1383-4AAA-938D-2E0B069F09B7}"/>
    <pc:docChg chg="modSld">
      <pc:chgData name="Rick Ellis" userId="34733777bcd88155" providerId="LiveId" clId="{DFCCE5EE-1383-4AAA-938D-2E0B069F09B7}" dt="2025-09-12T19:06:57.669" v="2"/>
      <pc:docMkLst>
        <pc:docMk/>
      </pc:docMkLst>
      <pc:sldChg chg="modSp mod">
        <pc:chgData name="Rick Ellis" userId="34733777bcd88155" providerId="LiveId" clId="{DFCCE5EE-1383-4AAA-938D-2E0B069F09B7}" dt="2025-09-12T19:06:57.669" v="2"/>
        <pc:sldMkLst>
          <pc:docMk/>
          <pc:sldMk cId="0" sldId="275"/>
        </pc:sldMkLst>
        <pc:spChg chg="mod">
          <ac:chgData name="Rick Ellis" userId="34733777bcd88155" providerId="LiveId" clId="{DFCCE5EE-1383-4AAA-938D-2E0B069F09B7}" dt="2025-09-12T19:06:57.669" v="2"/>
          <ac:spMkLst>
            <pc:docMk/>
            <pc:sldMk cId="0" sldId="275"/>
            <ac:spMk id="5" creationId="{00000000-0000-0000-0000-000000000000}"/>
          </ac:spMkLst>
        </pc:spChg>
      </pc:sldChg>
    </pc:docChg>
  </pc:docChgLst>
  <pc:docChgLst>
    <pc:chgData name="Rick Ellis" userId="34733777bcd88155" providerId="LiveId" clId="{8D8CA694-1A07-457E-A65F-B18F05A864C6}"/>
    <pc:docChg chg="custSel modSld">
      <pc:chgData name="Rick Ellis" userId="34733777bcd88155" providerId="LiveId" clId="{8D8CA694-1A07-457E-A65F-B18F05A864C6}" dt="2022-08-17T20:33:43.605" v="4" actId="478"/>
      <pc:docMkLst>
        <pc:docMk/>
      </pc:docMkLst>
      <pc:sldChg chg="addSp delSp modSp mod">
        <pc:chgData name="Rick Ellis" userId="34733777bcd88155" providerId="LiveId" clId="{8D8CA694-1A07-457E-A65F-B18F05A864C6}" dt="2022-08-17T20:33:43.605" v="4" actId="478"/>
        <pc:sldMkLst>
          <pc:docMk/>
          <pc:sldMk cId="0" sldId="259"/>
        </pc:sldMkLst>
      </pc:sldChg>
    </pc:docChg>
  </pc:docChgLst>
  <pc:docChgLst>
    <pc:chgData name="Rick Ellis" userId="34733777bcd88155" providerId="LiveId" clId="{57DEDB18-EAE6-432E-BF75-FCE0A6CA2E3B}"/>
    <pc:docChg chg="custSel modSld">
      <pc:chgData name="Rick Ellis" userId="34733777bcd88155" providerId="LiveId" clId="{57DEDB18-EAE6-432E-BF75-FCE0A6CA2E3B}" dt="2023-12-11T23:18:01.322" v="16" actId="20577"/>
      <pc:docMkLst>
        <pc:docMk/>
      </pc:docMkLst>
      <pc:sldChg chg="modSp mod">
        <pc:chgData name="Rick Ellis" userId="34733777bcd88155" providerId="LiveId" clId="{57DEDB18-EAE6-432E-BF75-FCE0A6CA2E3B}" dt="2023-12-11T23:18:01.322" v="16" actId="20577"/>
        <pc:sldMkLst>
          <pc:docMk/>
          <pc:sldMk cId="0" sldId="257"/>
        </pc:sldMkLst>
      </pc:sldChg>
    </pc:docChg>
  </pc:docChgLst>
  <pc:docChgLst>
    <pc:chgData name="Rick Ellis" userId="34733777bcd88155" providerId="LiveId" clId="{A40AF167-A2D8-472D-AB6F-50C7E7D45F05}"/>
    <pc:docChg chg="custSel modSld">
      <pc:chgData name="Rick Ellis" userId="34733777bcd88155" providerId="LiveId" clId="{A40AF167-A2D8-472D-AB6F-50C7E7D45F05}" dt="2022-09-09T21:17:02.465" v="18" actId="478"/>
      <pc:docMkLst>
        <pc:docMk/>
      </pc:docMkLst>
      <pc:sldChg chg="addSp delSp modSp mod">
        <pc:chgData name="Rick Ellis" userId="34733777bcd88155" providerId="LiveId" clId="{A40AF167-A2D8-472D-AB6F-50C7E7D45F05}" dt="2022-09-09T21:15:41.690" v="9" actId="478"/>
        <pc:sldMkLst>
          <pc:docMk/>
          <pc:sldMk cId="0" sldId="268"/>
        </pc:sldMkLst>
      </pc:sldChg>
      <pc:sldChg chg="addSp delSp modSp mod">
        <pc:chgData name="Rick Ellis" userId="34733777bcd88155" providerId="LiveId" clId="{A40AF167-A2D8-472D-AB6F-50C7E7D45F05}" dt="2022-09-09T21:15:07.060" v="4" actId="478"/>
        <pc:sldMkLst>
          <pc:docMk/>
          <pc:sldMk cId="527595174" sldId="291"/>
        </pc:sldMkLst>
      </pc:sldChg>
      <pc:sldChg chg="addSp delSp modSp mod">
        <pc:chgData name="Rick Ellis" userId="34733777bcd88155" providerId="LiveId" clId="{A40AF167-A2D8-472D-AB6F-50C7E7D45F05}" dt="2022-09-09T21:16:41.868" v="14" actId="478"/>
        <pc:sldMkLst>
          <pc:docMk/>
          <pc:sldMk cId="2230535006" sldId="296"/>
        </pc:sldMkLst>
      </pc:sldChg>
      <pc:sldChg chg="addSp delSp modSp mod">
        <pc:chgData name="Rick Ellis" userId="34733777bcd88155" providerId="LiveId" clId="{A40AF167-A2D8-472D-AB6F-50C7E7D45F05}" dt="2022-09-09T21:17:02.465" v="18" actId="478"/>
        <pc:sldMkLst>
          <pc:docMk/>
          <pc:sldMk cId="2150241326" sldId="297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71880-BB9D-447D-B845-AC7DC1879445}" type="datetimeFigureOut">
              <a:rPr lang="en-US" smtClean="0"/>
              <a:pPr/>
              <a:t>9/12/2025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DE291-5806-4F08-86BB-DE94BC76B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71880-BB9D-447D-B845-AC7DC1879445}" type="datetimeFigureOut">
              <a:rPr lang="en-US" smtClean="0"/>
              <a:pPr/>
              <a:t>9/12/2025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DE291-5806-4F08-86BB-DE94BC76B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71880-BB9D-447D-B845-AC7DC1879445}" type="datetimeFigureOut">
              <a:rPr lang="en-US" smtClean="0"/>
              <a:pPr/>
              <a:t>9/12/2025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DE291-5806-4F08-86BB-DE94BC76B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71880-BB9D-447D-B845-AC7DC1879445}" type="datetimeFigureOut">
              <a:rPr lang="en-US" smtClean="0"/>
              <a:pPr/>
              <a:t>9/12/2025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DE291-5806-4F08-86BB-DE94BC76B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71880-BB9D-447D-B845-AC7DC1879445}" type="datetimeFigureOut">
              <a:rPr lang="en-US" smtClean="0"/>
              <a:pPr/>
              <a:t>9/12/2025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DE291-5806-4F08-86BB-DE94BC76B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71880-BB9D-447D-B845-AC7DC1879445}" type="datetimeFigureOut">
              <a:rPr lang="en-US" smtClean="0"/>
              <a:pPr/>
              <a:t>9/12/2025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DE291-5806-4F08-86BB-DE94BC76B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71880-BB9D-447D-B845-AC7DC1879445}" type="datetimeFigureOut">
              <a:rPr lang="en-US" smtClean="0"/>
              <a:pPr/>
              <a:t>9/12/2025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DE291-5806-4F08-86BB-DE94BC76B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71880-BB9D-447D-B845-AC7DC1879445}" type="datetimeFigureOut">
              <a:rPr lang="en-US" smtClean="0"/>
              <a:pPr/>
              <a:t>9/12/2025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DE291-5806-4F08-86BB-DE94BC76B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71880-BB9D-447D-B845-AC7DC1879445}" type="datetimeFigureOut">
              <a:rPr lang="en-US" smtClean="0"/>
              <a:pPr/>
              <a:t>9/12/2025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DE291-5806-4F08-86BB-DE94BC76B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71880-BB9D-447D-B845-AC7DC1879445}" type="datetimeFigureOut">
              <a:rPr lang="en-US" smtClean="0"/>
              <a:pPr/>
              <a:t>9/12/2025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DE291-5806-4F08-86BB-DE94BC76B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71880-BB9D-447D-B845-AC7DC1879445}" type="datetimeFigureOut">
              <a:rPr lang="en-US" smtClean="0"/>
              <a:pPr/>
              <a:t>9/12/2025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DE291-5806-4F08-86BB-DE94BC76B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C71880-BB9D-447D-B845-AC7DC1879445}" type="datetimeFigureOut">
              <a:rPr lang="en-US" smtClean="0"/>
              <a:pPr/>
              <a:t>9/12/2025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0DE291-5806-4F08-86BB-DE94BC76B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4234" y="1143000"/>
            <a:ext cx="8229600" cy="685800"/>
          </a:xfrm>
        </p:spPr>
        <p:txBody>
          <a:bodyPr>
            <a:normAutofit/>
          </a:bodyPr>
          <a:lstStyle/>
          <a:p>
            <a:r>
              <a:rPr lang="en-US" sz="3600" dirty="0"/>
              <a:t>Corridor Modeling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2819400"/>
            <a:ext cx="8312834" cy="2286000"/>
          </a:xfrm>
        </p:spPr>
        <p:txBody>
          <a:bodyPr>
            <a:normAutofit lnSpcReduction="10000"/>
          </a:bodyPr>
          <a:lstStyle/>
          <a:p>
            <a:pPr marL="457200" indent="-457200" algn="l">
              <a:buFont typeface="Arial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Working with Assemblies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Working with Corridors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 Working with Sections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Plan Production</a:t>
            </a:r>
          </a:p>
        </p:txBody>
      </p:sp>
      <p:pic>
        <p:nvPicPr>
          <p:cNvPr id="1026" name="Picture 2" descr="C:\Users\Alex\Documents\Book\2011\Images\Chapter-8-trans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0600" y="228600"/>
            <a:ext cx="6999288" cy="1066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1AEEDE24-39B5-49EE-BB0F-D4ABD237D6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5400" y="5410200"/>
            <a:ext cx="6553200" cy="102472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Working with Sections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6237"/>
            <a:ext cx="5867400" cy="32305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/>
              <a:t>Sample Lines</a:t>
            </a:r>
          </a:p>
          <a:p>
            <a:pPr>
              <a:buNone/>
            </a:pPr>
            <a:endParaRPr lang="en-US" dirty="0"/>
          </a:p>
          <a:p>
            <a:pPr lvl="0"/>
            <a:r>
              <a:rPr lang="en-US" sz="2400" dirty="0"/>
              <a:t>Section Views</a:t>
            </a:r>
          </a:p>
          <a:p>
            <a:pPr lvl="0"/>
            <a:r>
              <a:rPr lang="en-US" sz="2400" dirty="0"/>
              <a:t>Earthwork Volumes</a:t>
            </a:r>
          </a:p>
          <a:p>
            <a:pPr lvl="0"/>
            <a:r>
              <a:rPr lang="en-US" sz="2400" dirty="0"/>
              <a:t>Material Volumes</a:t>
            </a:r>
          </a:p>
          <a:p>
            <a:pPr lvl="0"/>
            <a:r>
              <a:rPr lang="en-US" sz="2400" dirty="0"/>
              <a:t>Mass Haul Diagrams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Working with Sections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6237"/>
            <a:ext cx="8458200" cy="46021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/>
              <a:t>Section Views</a:t>
            </a:r>
          </a:p>
          <a:p>
            <a:pPr>
              <a:buNone/>
            </a:pPr>
            <a:endParaRPr lang="en-US" dirty="0"/>
          </a:p>
          <a:p>
            <a:pPr lvl="0"/>
            <a:r>
              <a:rPr lang="en-US" sz="2400" dirty="0"/>
              <a:t>You can create multiple section views in the same drawing</a:t>
            </a:r>
          </a:p>
          <a:p>
            <a:pPr lvl="0"/>
            <a:r>
              <a:rPr lang="en-US" sz="2400" dirty="0"/>
              <a:t>Section views can be moved without changing the section data</a:t>
            </a:r>
          </a:p>
          <a:p>
            <a:pPr lvl="0"/>
            <a:r>
              <a:rPr lang="en-US" sz="2400" dirty="0"/>
              <a:t>Erasing a section view does not erase the section data</a:t>
            </a:r>
          </a:p>
          <a:p>
            <a:pPr lvl="0"/>
            <a:r>
              <a:rPr lang="en-US" sz="2400" dirty="0"/>
              <a:t>Display is controlled by Section View Styles</a:t>
            </a:r>
          </a:p>
          <a:p>
            <a:pPr lvl="0"/>
            <a:r>
              <a:rPr lang="en-US" sz="2400" dirty="0"/>
              <a:t>Section View Bands can be added to display rows of data at the bottom or top of the section view</a:t>
            </a:r>
          </a:p>
          <a:p>
            <a:endParaRPr lang="en-US" sz="2400" dirty="0"/>
          </a:p>
          <a:p>
            <a:pPr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67617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Working with Sections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6237"/>
            <a:ext cx="8458200" cy="46021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/>
              <a:t>Section View Styles</a:t>
            </a:r>
          </a:p>
          <a:p>
            <a:pPr>
              <a:buNone/>
            </a:pPr>
            <a:endParaRPr lang="en-US" dirty="0"/>
          </a:p>
          <a:p>
            <a:pPr lvl="0"/>
            <a:r>
              <a:rPr lang="en-US" sz="2400" dirty="0"/>
              <a:t>Vertical Exaggeration</a:t>
            </a:r>
          </a:p>
          <a:p>
            <a:pPr lvl="0"/>
            <a:r>
              <a:rPr lang="en-US" sz="2400" dirty="0"/>
              <a:t>The display and labeling of the top, bottom, left and right axis</a:t>
            </a:r>
          </a:p>
          <a:p>
            <a:pPr lvl="0"/>
            <a:r>
              <a:rPr lang="en-US" sz="2400" dirty="0"/>
              <a:t>The section view title</a:t>
            </a:r>
          </a:p>
          <a:p>
            <a:pPr lvl="0"/>
            <a:r>
              <a:rPr lang="en-US" sz="2400" dirty="0"/>
              <a:t>Spacing and display of the grid</a:t>
            </a:r>
          </a:p>
          <a:p>
            <a:pPr lvl="0"/>
            <a:r>
              <a:rPr lang="en-US" sz="2400" dirty="0"/>
              <a:t>Grid clipping</a:t>
            </a:r>
          </a:p>
          <a:p>
            <a:endParaRPr lang="en-US" sz="2400" dirty="0"/>
          </a:p>
          <a:p>
            <a:pPr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179397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Working with Sections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6237"/>
            <a:ext cx="8458200" cy="46021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/>
              <a:t>Section Based Volumes</a:t>
            </a:r>
          </a:p>
          <a:p>
            <a:pPr>
              <a:buNone/>
            </a:pPr>
            <a:endParaRPr lang="en-US" dirty="0"/>
          </a:p>
          <a:p>
            <a:pPr lvl="0"/>
            <a:r>
              <a:rPr lang="en-US" sz="2400" dirty="0"/>
              <a:t>Compute Materials</a:t>
            </a:r>
          </a:p>
          <a:p>
            <a:pPr lvl="0"/>
            <a:r>
              <a:rPr lang="en-US" sz="2400" dirty="0"/>
              <a:t>Volume Tables</a:t>
            </a:r>
          </a:p>
          <a:p>
            <a:pPr lvl="0"/>
            <a:r>
              <a:rPr lang="en-US" sz="2400" dirty="0"/>
              <a:t>Volume Reports</a:t>
            </a:r>
          </a:p>
          <a:p>
            <a:pPr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50856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Exercises: Work with Sections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304800" y="1981200"/>
            <a:ext cx="8610600" cy="426720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8.3.1	Creating Sample Lines</a:t>
            </a:r>
          </a:p>
          <a:p>
            <a:pPr marL="0" indent="0">
              <a:buNone/>
            </a:pPr>
            <a:r>
              <a:rPr lang="en-US" sz="2400" dirty="0"/>
              <a:t>8.3.2	Creating a Section Group Plot Style</a:t>
            </a:r>
          </a:p>
          <a:p>
            <a:pPr marL="0" indent="0">
              <a:buNone/>
            </a:pPr>
            <a:r>
              <a:rPr lang="en-US" sz="2400" dirty="0"/>
              <a:t>8.3.3	Creating Section Views</a:t>
            </a:r>
          </a:p>
          <a:p>
            <a:pPr marL="0" indent="0">
              <a:buNone/>
            </a:pPr>
            <a:r>
              <a:rPr lang="en-US" sz="2400" dirty="0"/>
              <a:t>8.3.4	Creating Section Sheets</a:t>
            </a:r>
          </a:p>
          <a:p>
            <a:pPr marL="0" indent="0">
              <a:buNone/>
            </a:pPr>
            <a:r>
              <a:rPr lang="en-US" sz="2400" dirty="0"/>
              <a:t>8.3.5	Volume Calculations</a:t>
            </a:r>
          </a:p>
          <a:p>
            <a:pPr marL="0" indent="0">
              <a:buNone/>
            </a:pPr>
            <a:r>
              <a:rPr lang="en-US" sz="2400" dirty="0"/>
              <a:t>8.3.6	Creating a Mass Haul Diagram</a:t>
            </a:r>
          </a:p>
          <a:p>
            <a:pPr marL="0" indent="0">
              <a:buNone/>
            </a:pPr>
            <a:r>
              <a:rPr lang="en-US" sz="2400" dirty="0"/>
              <a:t>8.3.7	Editing a Corridor to Update Surfaces, Sections, and Volumes</a:t>
            </a:r>
          </a:p>
          <a:p>
            <a:pPr marL="0" indent="0">
              <a:buNone/>
            </a:pPr>
            <a:r>
              <a:rPr lang="en-US" sz="2400" dirty="0"/>
              <a:t>8.3.8	Creating a Surface Showing Final Site Conditions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Plan Production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2285999"/>
            <a:ext cx="8153400" cy="3886517"/>
          </a:xfrm>
        </p:spPr>
        <p:txBody>
          <a:bodyPr>
            <a:normAutofit/>
          </a:bodyPr>
          <a:lstStyle/>
          <a:p>
            <a:pPr lvl="0"/>
            <a:r>
              <a:rPr lang="en-US" dirty="0"/>
              <a:t>Create View Frames.</a:t>
            </a:r>
          </a:p>
          <a:p>
            <a:pPr lvl="0"/>
            <a:r>
              <a:rPr lang="en-US" dirty="0"/>
              <a:t>Edit View Frame location and rotation.</a:t>
            </a:r>
          </a:p>
          <a:p>
            <a:pPr lvl="0"/>
            <a:r>
              <a:rPr lang="en-US" dirty="0"/>
              <a:t>Create Plan and Profile Sheets.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28600" y="1447800"/>
            <a:ext cx="2286000" cy="6858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/>
          <a:p>
            <a:pPr marL="54864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uLnTx/>
                <a:uFillTx/>
                <a:latin typeface="+mj-lt"/>
                <a:ea typeface="+mj-ea"/>
                <a:cs typeface="+mj-cs"/>
              </a:rPr>
              <a:t>Objectives:</a:t>
            </a:r>
          </a:p>
        </p:txBody>
      </p:sp>
    </p:spTree>
    <p:extLst>
      <p:ext uri="{BB962C8B-B14F-4D97-AF65-F5344CB8AC3E}">
        <p14:creationId xmlns:p14="http://schemas.microsoft.com/office/powerpoint/2010/main" val="221445366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C19F803-5364-6038-F1A1-F30DFEC37E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09365" y="3113405"/>
            <a:ext cx="4753610" cy="327342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Plan Production</a:t>
            </a:r>
          </a:p>
        </p:txBody>
      </p:sp>
      <p:sp>
        <p:nvSpPr>
          <p:cNvPr id="5" name="Rectangle 4"/>
          <p:cNvSpPr/>
          <p:nvPr/>
        </p:nvSpPr>
        <p:spPr>
          <a:xfrm>
            <a:off x="457200" y="1997839"/>
            <a:ext cx="3352800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/>
              <a:t>View Frames</a:t>
            </a:r>
          </a:p>
          <a:p>
            <a:endParaRPr lang="en-US" sz="3200" dirty="0"/>
          </a:p>
          <a:p>
            <a:pPr marL="342900" lvl="0" indent="-342900">
              <a:buFont typeface="Arial" pitchFamily="34" charset="0"/>
              <a:buChar char="•"/>
            </a:pPr>
            <a:r>
              <a:rPr lang="en-US" sz="2400" dirty="0"/>
              <a:t>A view frame is created for each sheet</a:t>
            </a:r>
          </a:p>
          <a:p>
            <a:pPr marL="342900" lvl="0" indent="-342900">
              <a:buFont typeface="Arial" pitchFamily="34" charset="0"/>
              <a:buChar char="•"/>
            </a:pPr>
            <a:r>
              <a:rPr lang="en-US" sz="2400" dirty="0"/>
              <a:t>Determine the position of the plan view viewport</a:t>
            </a:r>
          </a:p>
          <a:p>
            <a:pPr marL="342900" lvl="0" indent="-342900">
              <a:buFont typeface="Arial" pitchFamily="34" charset="0"/>
              <a:buChar char="•"/>
            </a:pPr>
            <a:r>
              <a:rPr lang="en-US" sz="2400" dirty="0"/>
              <a:t>Size is determined by the selected template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23053500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7994DA5-6DA9-4E3A-67EA-7C4BC17B9B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33190" y="3123565"/>
            <a:ext cx="4753610" cy="327342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Plan Production</a:t>
            </a:r>
          </a:p>
        </p:txBody>
      </p:sp>
      <p:sp>
        <p:nvSpPr>
          <p:cNvPr id="5" name="Rectangle 4"/>
          <p:cNvSpPr/>
          <p:nvPr/>
        </p:nvSpPr>
        <p:spPr>
          <a:xfrm>
            <a:off x="457200" y="1997839"/>
            <a:ext cx="33528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/>
              <a:t>Match Lines</a:t>
            </a:r>
          </a:p>
          <a:p>
            <a:endParaRPr lang="en-US" sz="3200" dirty="0"/>
          </a:p>
          <a:p>
            <a:pPr marL="342900" lvl="0" indent="-342900">
              <a:buFont typeface="Arial" pitchFamily="34" charset="0"/>
              <a:buChar char="•"/>
            </a:pPr>
            <a:r>
              <a:rPr lang="en-US" sz="2400" dirty="0"/>
              <a:t>You set the overlap for repositioning</a:t>
            </a:r>
          </a:p>
          <a:p>
            <a:pPr marL="342900" lvl="0" indent="-342900">
              <a:buFont typeface="Arial" pitchFamily="34" charset="0"/>
              <a:buChar char="•"/>
            </a:pPr>
            <a:r>
              <a:rPr lang="en-US" sz="2400" dirty="0"/>
              <a:t>Different labels for each side</a:t>
            </a:r>
          </a:p>
        </p:txBody>
      </p:sp>
    </p:spTree>
    <p:extLst>
      <p:ext uri="{BB962C8B-B14F-4D97-AF65-F5344CB8AC3E}">
        <p14:creationId xmlns:p14="http://schemas.microsoft.com/office/powerpoint/2010/main" val="215024132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Exercises: Plan Production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304800" y="1981200"/>
            <a:ext cx="8610600" cy="426720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8.4.1	Creating View Frames</a:t>
            </a:r>
          </a:p>
          <a:p>
            <a:pPr marL="0" indent="0">
              <a:buNone/>
            </a:pPr>
            <a:r>
              <a:rPr lang="en-US" sz="2400" dirty="0"/>
              <a:t>8.4.2	Editing View Frames</a:t>
            </a:r>
          </a:p>
          <a:p>
            <a:pPr marL="0" indent="0">
              <a:buNone/>
            </a:pPr>
            <a:r>
              <a:rPr lang="en-US" sz="2400" dirty="0"/>
              <a:t>8.4.3	Editing Match Lines</a:t>
            </a:r>
          </a:p>
          <a:p>
            <a:pPr marL="0" indent="0">
              <a:buNone/>
            </a:pPr>
            <a:r>
              <a:rPr lang="en-US" sz="2400" dirty="0"/>
              <a:t>8.4.4	Creating Plan and Profile Sheets</a:t>
            </a:r>
          </a:p>
        </p:txBody>
      </p:sp>
    </p:spTree>
    <p:extLst>
      <p:ext uri="{BB962C8B-B14F-4D97-AF65-F5344CB8AC3E}">
        <p14:creationId xmlns:p14="http://schemas.microsoft.com/office/powerpoint/2010/main" val="8418122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Working with Assemblies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2285999"/>
            <a:ext cx="8153400" cy="3886517"/>
          </a:xfrm>
        </p:spPr>
        <p:txBody>
          <a:bodyPr>
            <a:normAutofit/>
          </a:bodyPr>
          <a:lstStyle/>
          <a:p>
            <a:pPr lvl="0"/>
            <a:r>
              <a:rPr lang="en-US" sz="2400" dirty="0"/>
              <a:t>Describe the relationship between Assemblies and Subassemblies.</a:t>
            </a:r>
          </a:p>
          <a:p>
            <a:pPr lvl="0"/>
            <a:r>
              <a:rPr lang="en-US" sz="2400" dirty="0"/>
              <a:t>Create an Assembly.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28600" y="1447800"/>
            <a:ext cx="2286000" cy="6858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/>
          <a:p>
            <a:pPr marL="54864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uLnTx/>
                <a:uFillTx/>
                <a:latin typeface="+mj-lt"/>
                <a:ea typeface="+mj-ea"/>
                <a:cs typeface="+mj-cs"/>
              </a:rPr>
              <a:t>Objectives: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4038600"/>
            <a:ext cx="7936766" cy="2362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1C90D2D6-08A5-EAF7-EC5F-89E24729FA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08974" y="1786422"/>
            <a:ext cx="3352800" cy="465465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Working with Assemblies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6237"/>
            <a:ext cx="8229600" cy="3001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/>
              <a:t>Subassemblies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DB99CD20-F054-950D-B5BF-84F1E5DE93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88641" y="2412505"/>
            <a:ext cx="5504312" cy="394781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Working with Assemblies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6237"/>
            <a:ext cx="8229600" cy="3001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/>
              <a:t>Assemblies</a:t>
            </a:r>
          </a:p>
        </p:txBody>
      </p:sp>
    </p:spTree>
    <p:extLst>
      <p:ext uri="{BB962C8B-B14F-4D97-AF65-F5344CB8AC3E}">
        <p14:creationId xmlns:p14="http://schemas.microsoft.com/office/powerpoint/2010/main" val="5275951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Exercises: Create an Assembly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533400" y="2743200"/>
            <a:ext cx="8153400" cy="342931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8.1.1	Creating an Assembly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Working with Corridors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2285999"/>
            <a:ext cx="8153400" cy="3886517"/>
          </a:xfrm>
        </p:spPr>
        <p:txBody>
          <a:bodyPr>
            <a:normAutofit/>
          </a:bodyPr>
          <a:lstStyle/>
          <a:p>
            <a:pPr lvl="0"/>
            <a:r>
              <a:rPr lang="en-US" sz="2400" dirty="0"/>
              <a:t>Describe the components needed to create a Corridor.</a:t>
            </a:r>
          </a:p>
          <a:p>
            <a:pPr lvl="0"/>
            <a:r>
              <a:rPr lang="en-US" sz="2400" dirty="0"/>
              <a:t>Create a Corridor.</a:t>
            </a:r>
          </a:p>
          <a:p>
            <a:pPr lvl="0"/>
            <a:r>
              <a:rPr lang="en-US" sz="2400" dirty="0"/>
              <a:t>Edit a Corridor.</a:t>
            </a:r>
          </a:p>
          <a:p>
            <a:pPr lvl="0"/>
            <a:r>
              <a:rPr lang="en-US" sz="2400" dirty="0"/>
              <a:t>Create Surfaces that are linked to a Corridor.</a:t>
            </a:r>
          </a:p>
          <a:p>
            <a:pPr lvl="0"/>
            <a:r>
              <a:rPr lang="en-US" sz="2400" dirty="0"/>
              <a:t>Export Corridor Points for staking.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28600" y="1447800"/>
            <a:ext cx="2286000" cy="6858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/>
          <a:p>
            <a:pPr marL="54864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uLnTx/>
                <a:uFillTx/>
                <a:latin typeface="+mj-lt"/>
                <a:ea typeface="+mj-ea"/>
                <a:cs typeface="+mj-cs"/>
              </a:rPr>
              <a:t>Objectives: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4BB295C-0885-80A4-C8EB-868BB7F189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0368" y="2770895"/>
            <a:ext cx="5346432" cy="379463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Working with Corridors</a:t>
            </a:r>
          </a:p>
        </p:txBody>
      </p:sp>
      <p:sp>
        <p:nvSpPr>
          <p:cNvPr id="5" name="Rectangle 4"/>
          <p:cNvSpPr/>
          <p:nvPr/>
        </p:nvSpPr>
        <p:spPr>
          <a:xfrm>
            <a:off x="457200" y="1997839"/>
            <a:ext cx="8229600" cy="2923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/>
              <a:t>Corridor Models</a:t>
            </a:r>
          </a:p>
          <a:p>
            <a:endParaRPr lang="en-US" sz="3200" dirty="0"/>
          </a:p>
          <a:p>
            <a:pPr marL="342900" lvl="0" indent="-342900">
              <a:buFont typeface="Arial" pitchFamily="34" charset="0"/>
              <a:buChar char="•"/>
            </a:pPr>
            <a:r>
              <a:rPr lang="en-US" sz="2400" dirty="0"/>
              <a:t>Baselines</a:t>
            </a:r>
          </a:p>
          <a:p>
            <a:pPr marL="342900" lvl="0" indent="-342900">
              <a:buFont typeface="Arial" pitchFamily="34" charset="0"/>
              <a:buChar char="•"/>
            </a:pPr>
            <a:r>
              <a:rPr lang="en-US" sz="2400" dirty="0"/>
              <a:t>Regions</a:t>
            </a:r>
          </a:p>
          <a:p>
            <a:pPr marL="342900" lvl="0" indent="-342900">
              <a:buFont typeface="Arial" pitchFamily="34" charset="0"/>
              <a:buChar char="•"/>
            </a:pPr>
            <a:r>
              <a:rPr lang="en-US" sz="2400" dirty="0"/>
              <a:t>Targets</a:t>
            </a:r>
          </a:p>
          <a:p>
            <a:pPr marL="342900" lvl="0" indent="-342900">
              <a:buFont typeface="Arial" pitchFamily="34" charset="0"/>
              <a:buChar char="•"/>
            </a:pPr>
            <a:r>
              <a:rPr lang="en-US" sz="2400" dirty="0"/>
              <a:t>Frequency</a:t>
            </a:r>
          </a:p>
          <a:p>
            <a:endParaRPr lang="en-US" sz="24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/>
              <a:t>Exercises: Create a Corridor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533400" y="2285999"/>
            <a:ext cx="8153400" cy="388651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8.2.1	Creating a Corridor</a:t>
            </a:r>
          </a:p>
          <a:p>
            <a:pPr marL="0" indent="0">
              <a:buNone/>
            </a:pPr>
            <a:r>
              <a:rPr lang="en-US" sz="2400" dirty="0"/>
              <a:t>8.2.2	Editing a Corridor</a:t>
            </a:r>
          </a:p>
          <a:p>
            <a:pPr marL="0" indent="0">
              <a:buNone/>
            </a:pPr>
            <a:r>
              <a:rPr lang="en-US" sz="2400" dirty="0"/>
              <a:t>8.2.3	Creating Corridor Surfaces</a:t>
            </a:r>
          </a:p>
          <a:p>
            <a:pPr marL="0" indent="0">
              <a:buNone/>
            </a:pPr>
            <a:r>
              <a:rPr lang="en-US" sz="2400" dirty="0"/>
              <a:t>8.2.4	Viewing and Editing Corridor Sections</a:t>
            </a:r>
          </a:p>
          <a:p>
            <a:pPr marL="0" indent="0">
              <a:buNone/>
            </a:pPr>
            <a:r>
              <a:rPr lang="en-US" sz="2400" dirty="0"/>
              <a:t>8.2.5	Exporting Corridor Points</a:t>
            </a:r>
          </a:p>
          <a:p>
            <a:pPr marL="0" indent="0">
              <a:buNone/>
            </a:pPr>
            <a:r>
              <a:rPr lang="en-US" sz="2400" dirty="0"/>
              <a:t>8.2.6	Viewing the Corridor in the Model Viewer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Working with Sections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2285999"/>
            <a:ext cx="8153400" cy="3886517"/>
          </a:xfrm>
        </p:spPr>
        <p:txBody>
          <a:bodyPr>
            <a:normAutofit/>
          </a:bodyPr>
          <a:lstStyle/>
          <a:p>
            <a:pPr lvl="0"/>
            <a:r>
              <a:rPr lang="en-US" sz="2400" dirty="0"/>
              <a:t>Describe the difference between Sections and Corridors.</a:t>
            </a:r>
          </a:p>
          <a:p>
            <a:pPr lvl="0"/>
            <a:r>
              <a:rPr lang="en-US" sz="2400" dirty="0"/>
              <a:t>Create Sample Lines.</a:t>
            </a:r>
          </a:p>
          <a:p>
            <a:pPr lvl="0"/>
            <a:r>
              <a:rPr lang="en-US" sz="2400" dirty="0"/>
              <a:t>Create Section Views.</a:t>
            </a:r>
          </a:p>
          <a:p>
            <a:pPr lvl="0"/>
            <a:r>
              <a:rPr lang="en-US" sz="2400" dirty="0"/>
              <a:t>Calculate Earthwork Quantities.</a:t>
            </a:r>
          </a:p>
          <a:p>
            <a:pPr lvl="0"/>
            <a:r>
              <a:rPr lang="en-US" sz="2400" dirty="0"/>
              <a:t>Create a Mass Haul Diagram.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28600" y="1447800"/>
            <a:ext cx="2286000" cy="6858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/>
          <a:p>
            <a:pPr marL="54864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uLnTx/>
                <a:uFillTx/>
                <a:latin typeface="+mj-lt"/>
                <a:ea typeface="+mj-ea"/>
                <a:cs typeface="+mj-cs"/>
              </a:rPr>
              <a:t>Objectives: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219</TotalTime>
  <Words>439</Words>
  <Application>Microsoft Office PowerPoint</Application>
  <PresentationFormat>On-screen Show (4:3)</PresentationFormat>
  <Paragraphs>102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1" baseType="lpstr">
      <vt:lpstr>Arial</vt:lpstr>
      <vt:lpstr>Calibri</vt:lpstr>
      <vt:lpstr>Office Theme</vt:lpstr>
      <vt:lpstr>Corridor Modeling</vt:lpstr>
      <vt:lpstr>Working with Assemblies</vt:lpstr>
      <vt:lpstr>Working with Assemblies</vt:lpstr>
      <vt:lpstr>Working with Assemblies</vt:lpstr>
      <vt:lpstr>Exercises: Create an Assembly</vt:lpstr>
      <vt:lpstr>Working with Corridors</vt:lpstr>
      <vt:lpstr>Working with Corridors</vt:lpstr>
      <vt:lpstr>Exercises: Create a Corridor</vt:lpstr>
      <vt:lpstr>Working with Sections</vt:lpstr>
      <vt:lpstr>Working with Sections</vt:lpstr>
      <vt:lpstr>Working with Sections</vt:lpstr>
      <vt:lpstr>Working with Sections</vt:lpstr>
      <vt:lpstr>Working with Sections</vt:lpstr>
      <vt:lpstr>Exercises: Work with Sections</vt:lpstr>
      <vt:lpstr>Plan Production</vt:lpstr>
      <vt:lpstr>Plan Production</vt:lpstr>
      <vt:lpstr>Plan Production</vt:lpstr>
      <vt:lpstr>Exercises: Plan Production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AutoCAD Map 3D 2011 Chapter 1: AutoCAD Map 3D User Interface</dc:title>
  <dc:creator>Alex</dc:creator>
  <cp:lastModifiedBy>ELLIS Rick</cp:lastModifiedBy>
  <cp:revision>33</cp:revision>
  <dcterms:created xsi:type="dcterms:W3CDTF">2010-06-02T18:21:02Z</dcterms:created>
  <dcterms:modified xsi:type="dcterms:W3CDTF">2025-09-12T19:06:59Z</dcterms:modified>
</cp:coreProperties>
</file>